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68" r:id="rId4"/>
    <p:sldId id="296" r:id="rId5"/>
    <p:sldId id="277" r:id="rId6"/>
    <p:sldId id="278" r:id="rId7"/>
    <p:sldId id="279" r:id="rId8"/>
    <p:sldId id="297" r:id="rId9"/>
    <p:sldId id="298" r:id="rId10"/>
    <p:sldId id="269" r:id="rId11"/>
    <p:sldId id="274" r:id="rId12"/>
    <p:sldId id="275" r:id="rId13"/>
    <p:sldId id="276" r:id="rId14"/>
    <p:sldId id="273" r:id="rId15"/>
    <p:sldId id="270" r:id="rId16"/>
    <p:sldId id="271" r:id="rId17"/>
    <p:sldId id="272" r:id="rId18"/>
    <p:sldId id="282" r:id="rId19"/>
    <p:sldId id="283" r:id="rId20"/>
    <p:sldId id="285" r:id="rId21"/>
    <p:sldId id="290" r:id="rId22"/>
    <p:sldId id="286" r:id="rId23"/>
    <p:sldId id="287" r:id="rId24"/>
    <p:sldId id="291" r:id="rId25"/>
    <p:sldId id="280" r:id="rId26"/>
    <p:sldId id="294" r:id="rId27"/>
    <p:sldId id="295" r:id="rId28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5DBA-39A8-4A91-8BFC-3F311B6F1C8C}">
          <p14:sldIdLst>
            <p14:sldId id="256"/>
            <p14:sldId id="281"/>
            <p14:sldId id="268"/>
            <p14:sldId id="296"/>
            <p14:sldId id="277"/>
            <p14:sldId id="278"/>
            <p14:sldId id="279"/>
            <p14:sldId id="297"/>
            <p14:sldId id="298"/>
            <p14:sldId id="269"/>
            <p14:sldId id="274"/>
            <p14:sldId id="275"/>
            <p14:sldId id="276"/>
            <p14:sldId id="273"/>
            <p14:sldId id="270"/>
            <p14:sldId id="271"/>
            <p14:sldId id="272"/>
            <p14:sldId id="282"/>
            <p14:sldId id="283"/>
            <p14:sldId id="285"/>
            <p14:sldId id="290"/>
            <p14:sldId id="286"/>
            <p14:sldId id="287"/>
            <p14:sldId id="291"/>
            <p14:sldId id="280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0" autoAdjust="0"/>
    <p:restoredTop sz="97440" autoAdjust="0"/>
  </p:normalViewPr>
  <p:slideViewPr>
    <p:cSldViewPr snapToGrid="0">
      <p:cViewPr varScale="1">
        <p:scale>
          <a:sx n="156" d="100"/>
          <a:sy n="156" d="100"/>
        </p:scale>
        <p:origin x="1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649B-4347-43EC-A0B2-1C267059A3E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FC375-484F-4295-A2D8-21AC1CCD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1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326" y="2272937"/>
            <a:ext cx="9422674" cy="12370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6958-6467-9D36-1A4E-75D41FA41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b="1" dirty="0">
                <a:latin typeface="+mn-lt"/>
              </a:rPr>
              <a:t>AFTER THE PERMIT….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238125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REVIT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A060-F4D7-8963-4CD1-95EF315DB5B4}"/>
              </a:ext>
            </a:extLst>
          </p:cNvPr>
          <p:cNvSpPr txBox="1"/>
          <p:nvPr/>
        </p:nvSpPr>
        <p:spPr>
          <a:xfrm>
            <a:off x="4683854" y="4855129"/>
            <a:ext cx="298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Revit UNIVERSITY – XXX, 2023 PRESENTED BY Andres Fernandez, XX</a:t>
            </a:r>
          </a:p>
        </p:txBody>
      </p:sp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C8076-1010-5B8B-3833-C653E76B8C05}"/>
              </a:ext>
            </a:extLst>
          </p:cNvPr>
          <p:cNvSpPr/>
          <p:nvPr/>
        </p:nvSpPr>
        <p:spPr>
          <a:xfrm>
            <a:off x="480984" y="15524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F8D9C-A9B9-B94A-4249-16333242208B}"/>
              </a:ext>
            </a:extLst>
          </p:cNvPr>
          <p:cNvSpPr/>
          <p:nvPr/>
        </p:nvSpPr>
        <p:spPr>
          <a:xfrm>
            <a:off x="2612243" y="2480699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30X42</a:t>
            </a:r>
          </a:p>
          <a:p>
            <a:r>
              <a:rPr lang="en-US" dirty="0"/>
              <a:t>DUMMY TAG FOR RFI / ASK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4BDB7-0BFC-67FC-4CF6-CFBFED2B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581" y="-3228975"/>
            <a:ext cx="38004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C8076-1010-5B8B-3833-C653E76B8C05}"/>
              </a:ext>
            </a:extLst>
          </p:cNvPr>
          <p:cNvSpPr/>
          <p:nvPr/>
        </p:nvSpPr>
        <p:spPr>
          <a:xfrm>
            <a:off x="480984" y="15524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SHEET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F8D9C-A9B9-B94A-4249-16333242208B}"/>
              </a:ext>
            </a:extLst>
          </p:cNvPr>
          <p:cNvSpPr/>
          <p:nvPr/>
        </p:nvSpPr>
        <p:spPr>
          <a:xfrm>
            <a:off x="783263" y="2524242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30X42</a:t>
            </a:r>
          </a:p>
          <a:p>
            <a:r>
              <a:rPr lang="en-US" dirty="0"/>
              <a:t>DUMMY TAG FOR RFI / ASK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4BDB7-0BFC-67FC-4CF6-CFBFED2B8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1" y="1"/>
            <a:ext cx="9601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C8076-1010-5B8B-3833-C653E76B8C05}"/>
              </a:ext>
            </a:extLst>
          </p:cNvPr>
          <p:cNvSpPr/>
          <p:nvPr/>
        </p:nvSpPr>
        <p:spPr>
          <a:xfrm>
            <a:off x="480984" y="15524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F8D9C-A9B9-B94A-4249-16333242208B}"/>
              </a:ext>
            </a:extLst>
          </p:cNvPr>
          <p:cNvSpPr/>
          <p:nvPr/>
        </p:nvSpPr>
        <p:spPr>
          <a:xfrm>
            <a:off x="2612243" y="2480699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30X42</a:t>
            </a:r>
          </a:p>
          <a:p>
            <a:r>
              <a:rPr lang="en-US" dirty="0"/>
              <a:t>DUMMY TAG FOR RFI / ASK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4BDB7-0BFC-67FC-4CF6-CFBFED2B8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9723" r="72817" b="50000"/>
          <a:stretch/>
        </p:blipFill>
        <p:spPr>
          <a:xfrm>
            <a:off x="4426770" y="720521"/>
            <a:ext cx="7694019" cy="45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2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C8076-1010-5B8B-3833-C653E76B8C05}"/>
              </a:ext>
            </a:extLst>
          </p:cNvPr>
          <p:cNvSpPr/>
          <p:nvPr/>
        </p:nvSpPr>
        <p:spPr>
          <a:xfrm>
            <a:off x="480984" y="15524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F8D9C-A9B9-B94A-4249-16333242208B}"/>
              </a:ext>
            </a:extLst>
          </p:cNvPr>
          <p:cNvSpPr/>
          <p:nvPr/>
        </p:nvSpPr>
        <p:spPr>
          <a:xfrm>
            <a:off x="2612243" y="2480699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30X42</a:t>
            </a:r>
          </a:p>
          <a:p>
            <a:r>
              <a:rPr lang="en-US" dirty="0"/>
              <a:t>DUMMY TAG FOR RFI / ASK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4BDB7-0BFC-67FC-4CF6-CFBFED2B8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34666" r="88630" b="57667"/>
          <a:stretch/>
        </p:blipFill>
        <p:spPr>
          <a:xfrm>
            <a:off x="4705229" y="1295504"/>
            <a:ext cx="6218781" cy="40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2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83616-3D0A-DC70-F4D7-14BE4DCA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95" y="80727"/>
            <a:ext cx="9297605" cy="6696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C8076-1010-5B8B-3833-C653E76B8C05}"/>
              </a:ext>
            </a:extLst>
          </p:cNvPr>
          <p:cNvSpPr/>
          <p:nvPr/>
        </p:nvSpPr>
        <p:spPr>
          <a:xfrm>
            <a:off x="480984" y="15524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44C6A-AFA4-485D-3166-46DEC4232787}"/>
              </a:ext>
            </a:extLst>
          </p:cNvPr>
          <p:cNvSpPr/>
          <p:nvPr/>
        </p:nvSpPr>
        <p:spPr>
          <a:xfrm>
            <a:off x="6508641" y="15524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SKETCH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F435FC-A114-8A63-E783-4ABAB7F9B74F}"/>
              </a:ext>
            </a:extLst>
          </p:cNvPr>
          <p:cNvSpPr/>
          <p:nvPr/>
        </p:nvSpPr>
        <p:spPr>
          <a:xfrm>
            <a:off x="8644811" y="2480698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8.5x11 / 11x17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RFI #</a:t>
            </a:r>
          </a:p>
          <a:p>
            <a:r>
              <a:rPr lang="en-US" dirty="0"/>
              <a:t>ASK #</a:t>
            </a:r>
          </a:p>
          <a:p>
            <a:r>
              <a:rPr lang="en-US" dirty="0"/>
              <a:t>AFFECTED SHEET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F8D9C-A9B9-B94A-4249-16333242208B}"/>
              </a:ext>
            </a:extLst>
          </p:cNvPr>
          <p:cNvSpPr/>
          <p:nvPr/>
        </p:nvSpPr>
        <p:spPr>
          <a:xfrm>
            <a:off x="2612243" y="2480699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30X42</a:t>
            </a:r>
          </a:p>
          <a:p>
            <a:r>
              <a:rPr lang="en-US" dirty="0"/>
              <a:t>DUMMY TAG FOR RFI / ASK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017356-301D-2316-43FF-CF47D9293E19}"/>
              </a:ext>
            </a:extLst>
          </p:cNvPr>
          <p:cNvSpPr/>
          <p:nvPr/>
        </p:nvSpPr>
        <p:spPr>
          <a:xfrm>
            <a:off x="4580159" y="1370832"/>
            <a:ext cx="1844923" cy="16620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DUPLICATE VIEW WITH DETAILING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627B39-FF54-6C3E-9BF6-837FD50A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91551">
            <a:off x="13741783" y="-2382617"/>
            <a:ext cx="831468" cy="12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64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C8076-1010-5B8B-3833-C653E76B8C05}"/>
              </a:ext>
            </a:extLst>
          </p:cNvPr>
          <p:cNvSpPr/>
          <p:nvPr/>
        </p:nvSpPr>
        <p:spPr>
          <a:xfrm>
            <a:off x="-7060792" y="1387833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44C6A-AFA4-485D-3166-46DEC4232787}"/>
              </a:ext>
            </a:extLst>
          </p:cNvPr>
          <p:cNvSpPr/>
          <p:nvPr/>
        </p:nvSpPr>
        <p:spPr>
          <a:xfrm>
            <a:off x="480984" y="1387833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SKETCH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F435FC-A114-8A63-E783-4ABAB7F9B74F}"/>
              </a:ext>
            </a:extLst>
          </p:cNvPr>
          <p:cNvSpPr/>
          <p:nvPr/>
        </p:nvSpPr>
        <p:spPr>
          <a:xfrm>
            <a:off x="2617154" y="2316059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8.5x11 / 11x17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RFI #</a:t>
            </a:r>
          </a:p>
          <a:p>
            <a:r>
              <a:rPr lang="en-US" dirty="0"/>
              <a:t>ASK #</a:t>
            </a:r>
          </a:p>
          <a:p>
            <a:r>
              <a:rPr lang="en-US" dirty="0"/>
              <a:t>AFFECTED SHEET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F8D9C-A9B9-B94A-4249-16333242208B}"/>
              </a:ext>
            </a:extLst>
          </p:cNvPr>
          <p:cNvSpPr/>
          <p:nvPr/>
        </p:nvSpPr>
        <p:spPr>
          <a:xfrm>
            <a:off x="-4929533" y="2316060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30X42</a:t>
            </a:r>
          </a:p>
          <a:p>
            <a:r>
              <a:rPr lang="en-US" dirty="0"/>
              <a:t>DUMMY TAG FOR RFI / ASK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017356-301D-2316-43FF-CF47D9293E19}"/>
              </a:ext>
            </a:extLst>
          </p:cNvPr>
          <p:cNvSpPr/>
          <p:nvPr/>
        </p:nvSpPr>
        <p:spPr>
          <a:xfrm>
            <a:off x="-2961617" y="1206193"/>
            <a:ext cx="1844923" cy="16620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DUPLICATE VIEW WITH DETAILING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627B39-FF54-6C3E-9BF6-837FD50A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0" y="-58882"/>
            <a:ext cx="4438650" cy="68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44C6A-AFA4-485D-3166-46DEC4232787}"/>
              </a:ext>
            </a:extLst>
          </p:cNvPr>
          <p:cNvSpPr/>
          <p:nvPr/>
        </p:nvSpPr>
        <p:spPr>
          <a:xfrm>
            <a:off x="480984" y="14635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SKETCH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F435FC-A114-8A63-E783-4ABAB7F9B74F}"/>
              </a:ext>
            </a:extLst>
          </p:cNvPr>
          <p:cNvSpPr/>
          <p:nvPr/>
        </p:nvSpPr>
        <p:spPr>
          <a:xfrm>
            <a:off x="2617154" y="2391798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8.5x11 / 11x17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RFI #</a:t>
            </a:r>
          </a:p>
          <a:p>
            <a:r>
              <a:rPr lang="en-US" dirty="0"/>
              <a:t>ASK #</a:t>
            </a:r>
          </a:p>
          <a:p>
            <a:r>
              <a:rPr lang="en-US" dirty="0"/>
              <a:t>AFFECTED SHEET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627B39-FF54-6C3E-9BF6-837FD50AE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6" t="26497" r="41951" b="54569"/>
          <a:stretch/>
        </p:blipFill>
        <p:spPr>
          <a:xfrm>
            <a:off x="6210300" y="488623"/>
            <a:ext cx="5204382" cy="53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27B39-FF54-6C3E-9BF6-837FD50AE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" t="71583" r="-30" b="-60"/>
          <a:stretch/>
        </p:blipFill>
        <p:spPr>
          <a:xfrm>
            <a:off x="2766938" y="2593854"/>
            <a:ext cx="8944078" cy="3936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662294-42CD-70AD-3C7B-F0C39EA511DB}"/>
              </a:ext>
            </a:extLst>
          </p:cNvPr>
          <p:cNvSpPr/>
          <p:nvPr/>
        </p:nvSpPr>
        <p:spPr>
          <a:xfrm>
            <a:off x="480984" y="657553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REVISED ELEMENT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44C6A-AFA4-485D-3166-46DEC4232787}"/>
              </a:ext>
            </a:extLst>
          </p:cNvPr>
          <p:cNvSpPr/>
          <p:nvPr/>
        </p:nvSpPr>
        <p:spPr>
          <a:xfrm>
            <a:off x="480984" y="1463572"/>
            <a:ext cx="3896398" cy="1298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SKETCH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F435FC-A114-8A63-E783-4ABAB7F9B74F}"/>
              </a:ext>
            </a:extLst>
          </p:cNvPr>
          <p:cNvSpPr/>
          <p:nvPr/>
        </p:nvSpPr>
        <p:spPr>
          <a:xfrm>
            <a:off x="2617154" y="2391798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8.5x11 / 11x17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RFI #</a:t>
            </a:r>
          </a:p>
          <a:p>
            <a:r>
              <a:rPr lang="en-US" dirty="0"/>
              <a:t>ASK #</a:t>
            </a:r>
          </a:p>
          <a:p>
            <a:r>
              <a:rPr lang="en-US" dirty="0"/>
              <a:t>AFFECTED SHEET</a:t>
            </a:r>
          </a:p>
        </p:txBody>
      </p:sp>
    </p:spTree>
    <p:extLst>
      <p:ext uri="{BB962C8B-B14F-4D97-AF65-F5344CB8AC3E}">
        <p14:creationId xmlns:p14="http://schemas.microsoft.com/office/powerpoint/2010/main" val="378699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55F3A-9D2A-815C-79B3-1103AE66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70" y="271803"/>
            <a:ext cx="8924924" cy="63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55F3A-9D2A-815C-79B3-1103AE660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070" y="271803"/>
            <a:ext cx="8924924" cy="63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8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A5BAD7-74F9-0240-33D0-047AA484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49CE6-CB42-FFB0-06DF-919298BEB58B}"/>
              </a:ext>
            </a:extLst>
          </p:cNvPr>
          <p:cNvSpPr txBox="1"/>
          <p:nvPr/>
        </p:nvSpPr>
        <p:spPr>
          <a:xfrm>
            <a:off x="1342151" y="1607261"/>
            <a:ext cx="8433639" cy="52441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VOCABULARY: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REQUEST FOR INFORMATION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ASK, SK: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ARCHITECTURAL SKETCH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ARCHITECTS SUPLEMENTAL INFORMATION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Δ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NOTED UPDATES IN CONSTRUCTION DOCUMENTS RELATED TO A SPECIFIC ITEM AND DATE.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REPORTS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SNAPSHOT IN TIME OF PROJECT PROGRESS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SUBMITTALS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DOCUMENTS PROVIDED BY THE CONTRACTOR TO ORB FOR AN APPROVAL OF USE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SUBTITUTION REQUEST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CHANGES IN PRODUCTS, MATERIALS, EQUIPMENT, AND METHODS OF CONSTRUCTION REQUIRED BY CONTRACT DOCUMENTS PROPOSED BY CONTRACTOR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COVER YOUR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33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45098-7976-1432-906B-99AF2E95A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599" y="8196514"/>
            <a:ext cx="1462301" cy="1319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2BD9B-D327-FC6E-5460-4D785E8F1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233" y="332381"/>
            <a:ext cx="6231467" cy="6193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C0D6A-A9DB-63C5-E756-D86B21B4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12" y="7521787"/>
            <a:ext cx="10990433" cy="377418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99E787C-4973-F46A-1719-E1F05CC48551}"/>
              </a:ext>
            </a:extLst>
          </p:cNvPr>
          <p:cNvSpPr/>
          <p:nvPr/>
        </p:nvSpPr>
        <p:spPr>
          <a:xfrm>
            <a:off x="5510213" y="490538"/>
            <a:ext cx="366712" cy="381000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2BD9B-D327-FC6E-5460-4D785E8F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233" y="332381"/>
            <a:ext cx="6231467" cy="6193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C0D6A-A9DB-63C5-E756-D86B21B4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12" y="7521787"/>
            <a:ext cx="10990433" cy="3774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45098-7976-1432-906B-99AF2E95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2" y="1476883"/>
            <a:ext cx="5418430" cy="48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64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45098-7976-1432-906B-99AF2E95A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2701" y="3779565"/>
            <a:ext cx="1462301" cy="1319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2BD9B-D327-FC6E-5460-4D785E8F1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1233" y="270053"/>
            <a:ext cx="6231467" cy="6107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8B9C3-6F74-EA02-0AB6-7EDA6F36F91E}"/>
              </a:ext>
            </a:extLst>
          </p:cNvPr>
          <p:cNvSpPr txBox="1"/>
          <p:nvPr/>
        </p:nvSpPr>
        <p:spPr>
          <a:xfrm>
            <a:off x="452267" y="270053"/>
            <a:ext cx="4436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CREATE A GROUP OF THE FULL DETAIL</a:t>
            </a:r>
          </a:p>
          <a:p>
            <a:pPr marL="342900" indent="-342900">
              <a:buAutoNum type="arabicPeriod"/>
            </a:pPr>
            <a:r>
              <a:rPr lang="en-US" dirty="0"/>
              <a:t>NAME THE GROUP:</a:t>
            </a:r>
          </a:p>
          <a:p>
            <a:pPr marL="800100" lvl="1" indent="-342900">
              <a:buAutoNum type="arabicPeriod"/>
            </a:pPr>
            <a:r>
              <a:rPr lang="en-US" dirty="0"/>
              <a:t>DETAIL NAME / RFI # / DATE</a:t>
            </a:r>
          </a:p>
          <a:p>
            <a:pPr marL="342900" indent="-342900">
              <a:buAutoNum type="arabicPeriod"/>
            </a:pPr>
            <a:r>
              <a:rPr lang="en-US" dirty="0"/>
              <a:t>DUPLICATE THE VIEW </a:t>
            </a:r>
            <a:r>
              <a:rPr lang="en-US" b="1" dirty="0"/>
              <a:t>(WITH DETAILING)</a:t>
            </a:r>
          </a:p>
          <a:p>
            <a:pPr marL="342900" indent="-342900">
              <a:buAutoNum type="arabicPeriod"/>
            </a:pPr>
            <a:r>
              <a:rPr lang="en-US" dirty="0"/>
              <a:t>RE-NAME NEW VIEW WITH RFI / SK # &amp; DATE</a:t>
            </a:r>
          </a:p>
          <a:p>
            <a:pPr marL="342900" indent="-342900">
              <a:buAutoNum type="arabicPeriod"/>
            </a:pPr>
            <a:r>
              <a:rPr lang="en-US" dirty="0"/>
              <a:t>PLACE ON SK SHEET</a:t>
            </a:r>
          </a:p>
          <a:p>
            <a:pPr marL="342900" indent="-342900">
              <a:buAutoNum type="arabicPeriod"/>
            </a:pPr>
            <a:r>
              <a:rPr lang="en-US" dirty="0"/>
              <a:t>ISSUE TO 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D0F1E-D924-C36E-ACA1-776CE11AA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67" y="2813760"/>
            <a:ext cx="10990433" cy="3774187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7BDA5026-C36E-222E-D1EC-FC2E7E298B61}"/>
              </a:ext>
            </a:extLst>
          </p:cNvPr>
          <p:cNvSpPr/>
          <p:nvPr/>
        </p:nvSpPr>
        <p:spPr>
          <a:xfrm>
            <a:off x="4287353" y="3028787"/>
            <a:ext cx="2456033" cy="2070625"/>
          </a:xfrm>
          <a:prstGeom prst="downArrowCallout">
            <a:avLst>
              <a:gd name="adj1" fmla="val 14051"/>
              <a:gd name="adj2" fmla="val 15876"/>
              <a:gd name="adj3" fmla="val 11131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RE-NAME TO INCLUDE RFI / SK INFORMATION AT THE END</a:t>
            </a:r>
          </a:p>
        </p:txBody>
      </p:sp>
    </p:spTree>
    <p:extLst>
      <p:ext uri="{BB962C8B-B14F-4D97-AF65-F5344CB8AC3E}">
        <p14:creationId xmlns:p14="http://schemas.microsoft.com/office/powerpoint/2010/main" val="181348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2BD9B-D327-FC6E-5460-4D785E8F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1233" y="270053"/>
            <a:ext cx="6231467" cy="6107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8B9C3-6F74-EA02-0AB6-7EDA6F36F91E}"/>
              </a:ext>
            </a:extLst>
          </p:cNvPr>
          <p:cNvSpPr txBox="1"/>
          <p:nvPr/>
        </p:nvSpPr>
        <p:spPr>
          <a:xfrm>
            <a:off x="452267" y="270053"/>
            <a:ext cx="4436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CREATE A GROUP OF THE FULL DETAIL</a:t>
            </a:r>
          </a:p>
          <a:p>
            <a:pPr marL="342900" indent="-342900">
              <a:buAutoNum type="arabicPeriod"/>
            </a:pPr>
            <a:r>
              <a:rPr lang="en-US" dirty="0"/>
              <a:t>NAME THE GROUP:</a:t>
            </a:r>
          </a:p>
          <a:p>
            <a:pPr marL="800100" lvl="1" indent="-342900">
              <a:buAutoNum type="arabicPeriod"/>
            </a:pPr>
            <a:r>
              <a:rPr lang="en-US" dirty="0"/>
              <a:t>DETAIL NAME / RFI # / DATE</a:t>
            </a:r>
          </a:p>
          <a:p>
            <a:pPr marL="342900" indent="-342900">
              <a:buAutoNum type="arabicPeriod"/>
            </a:pPr>
            <a:r>
              <a:rPr lang="en-US" dirty="0"/>
              <a:t>DUPLICATE THE VIEW (WITH DETAILING)</a:t>
            </a:r>
          </a:p>
          <a:p>
            <a:pPr marL="342900" indent="-342900">
              <a:buAutoNum type="arabicPeriod"/>
            </a:pPr>
            <a:r>
              <a:rPr lang="en-US" dirty="0"/>
              <a:t>RE-NAME NEW VIEW WITH RFI / SK # &amp; DATE</a:t>
            </a:r>
          </a:p>
          <a:p>
            <a:pPr marL="342900" indent="-342900">
              <a:buAutoNum type="arabicPeriod"/>
            </a:pPr>
            <a:r>
              <a:rPr lang="en-US" dirty="0"/>
              <a:t>PLACE ON SK SHEET</a:t>
            </a:r>
          </a:p>
          <a:p>
            <a:pPr marL="342900" indent="-342900">
              <a:buAutoNum type="arabicPeriod"/>
            </a:pPr>
            <a:r>
              <a:rPr lang="en-US" dirty="0"/>
              <a:t>ISSUE TO 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D0F1E-D924-C36E-ACA1-776CE11A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7" y="2813760"/>
            <a:ext cx="10990433" cy="3774187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7BDA5026-C36E-222E-D1EC-FC2E7E298B61}"/>
              </a:ext>
            </a:extLst>
          </p:cNvPr>
          <p:cNvSpPr/>
          <p:nvPr/>
        </p:nvSpPr>
        <p:spPr>
          <a:xfrm>
            <a:off x="2593983" y="4033871"/>
            <a:ext cx="2456033" cy="2070625"/>
          </a:xfrm>
          <a:prstGeom prst="downArrowCallout">
            <a:avLst>
              <a:gd name="adj1" fmla="val 14051"/>
              <a:gd name="adj2" fmla="val 15876"/>
              <a:gd name="adj3" fmla="val 11131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RE-NAME TO RFI TO SORT BY CATEGORY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DB053-3472-257F-361D-94F7AEA98CF7}"/>
              </a:ext>
            </a:extLst>
          </p:cNvPr>
          <p:cNvSpPr txBox="1"/>
          <p:nvPr/>
        </p:nvSpPr>
        <p:spPr>
          <a:xfrm>
            <a:off x="452266" y="-2850519"/>
            <a:ext cx="443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INLCUDE THE RFI / SK INFORMATION IN THE DRAWING OF THE DETAIL</a:t>
            </a:r>
          </a:p>
          <a:p>
            <a:pPr marL="342900" indent="-342900">
              <a:buAutoNum type="arabicPeriod"/>
            </a:pPr>
            <a:r>
              <a:rPr lang="en-US" dirty="0"/>
              <a:t>THIS INFORMATION NEEDS TO SHOW UP IN BOTH PLACES.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F59F7B-5E9D-CE0A-F4DF-18411966E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4416" y="4904167"/>
            <a:ext cx="92752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4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2BD9B-D327-FC6E-5460-4D785E8F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1232" y="8440659"/>
            <a:ext cx="6231467" cy="6107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8B9C3-6F74-EA02-0AB6-7EDA6F36F91E}"/>
              </a:ext>
            </a:extLst>
          </p:cNvPr>
          <p:cNvSpPr txBox="1"/>
          <p:nvPr/>
        </p:nvSpPr>
        <p:spPr>
          <a:xfrm>
            <a:off x="452266" y="8440659"/>
            <a:ext cx="4436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CREATE A GROUP OF THE FULL DETAIL</a:t>
            </a:r>
          </a:p>
          <a:p>
            <a:pPr marL="342900" indent="-342900">
              <a:buAutoNum type="arabicPeriod"/>
            </a:pPr>
            <a:r>
              <a:rPr lang="en-US" dirty="0"/>
              <a:t>NAME THE GROUP:</a:t>
            </a:r>
          </a:p>
          <a:p>
            <a:pPr marL="800100" lvl="1" indent="-342900">
              <a:buAutoNum type="arabicPeriod"/>
            </a:pPr>
            <a:r>
              <a:rPr lang="en-US" dirty="0"/>
              <a:t>DETAIL NAME / RFI # / DATE</a:t>
            </a:r>
          </a:p>
          <a:p>
            <a:pPr marL="342900" indent="-342900">
              <a:buAutoNum type="arabicPeriod"/>
            </a:pPr>
            <a:r>
              <a:rPr lang="en-US" dirty="0"/>
              <a:t>DUPLICATE THE VIEW (WITH DETAILING)</a:t>
            </a:r>
          </a:p>
          <a:p>
            <a:pPr marL="342900" indent="-342900">
              <a:buAutoNum type="arabicPeriod"/>
            </a:pPr>
            <a:r>
              <a:rPr lang="en-US" dirty="0"/>
              <a:t>RE-NAME NEW VIEW WITH RFI / SK # &amp; DATE</a:t>
            </a:r>
          </a:p>
          <a:p>
            <a:pPr marL="342900" indent="-342900">
              <a:buAutoNum type="arabicPeriod"/>
            </a:pPr>
            <a:r>
              <a:rPr lang="en-US" dirty="0"/>
              <a:t>PLACE ON SK SHEET</a:t>
            </a:r>
          </a:p>
          <a:p>
            <a:pPr marL="342900" indent="-342900">
              <a:buAutoNum type="arabicPeriod"/>
            </a:pPr>
            <a:r>
              <a:rPr lang="en-US" dirty="0"/>
              <a:t>ISSUE TO 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D0F1E-D924-C36E-ACA1-776CE11A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6" y="10984366"/>
            <a:ext cx="10990433" cy="3774187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7BDA5026-C36E-222E-D1EC-FC2E7E298B61}"/>
              </a:ext>
            </a:extLst>
          </p:cNvPr>
          <p:cNvSpPr/>
          <p:nvPr/>
        </p:nvSpPr>
        <p:spPr>
          <a:xfrm>
            <a:off x="2593982" y="12204477"/>
            <a:ext cx="2456033" cy="2070625"/>
          </a:xfrm>
          <a:prstGeom prst="downArrowCallout">
            <a:avLst>
              <a:gd name="adj1" fmla="val 14051"/>
              <a:gd name="adj2" fmla="val 15876"/>
              <a:gd name="adj3" fmla="val 11131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RE-NAME TO RFI TO SORT BY CATEGORY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DB053-3472-257F-361D-94F7AEA98CF7}"/>
              </a:ext>
            </a:extLst>
          </p:cNvPr>
          <p:cNvSpPr txBox="1"/>
          <p:nvPr/>
        </p:nvSpPr>
        <p:spPr>
          <a:xfrm>
            <a:off x="452265" y="351894"/>
            <a:ext cx="4436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INLCUDE THE RFI / SK INFORMATION IN THE DRAWING OF THE DETAIL</a:t>
            </a:r>
          </a:p>
          <a:p>
            <a:pPr marL="342900" indent="-342900">
              <a:buAutoNum type="arabicPeriod"/>
            </a:pPr>
            <a:r>
              <a:rPr lang="en-US" dirty="0"/>
              <a:t>THIS INFORMATION NEEDS TO SHOW UP IN BOTH PLACES. </a:t>
            </a:r>
          </a:p>
          <a:p>
            <a:pPr marL="342900" indent="-342900">
              <a:buAutoNum type="arabicPeriod"/>
            </a:pPr>
            <a:r>
              <a:rPr lang="en-US" dirty="0"/>
              <a:t>NAMING CONSISTENCY IS KEY</a:t>
            </a:r>
          </a:p>
          <a:p>
            <a:pPr marL="342900" indent="-342900">
              <a:buAutoNum type="arabicPeriod"/>
            </a:pPr>
            <a:r>
              <a:rPr lang="en-US" dirty="0"/>
              <a:t>PROVIDE ALL REQUIRED INFORMATION ON THE TITLE BLOCK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F59F7B-5E9D-CE0A-F4DF-18411966E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902" y="-3203"/>
            <a:ext cx="5279453" cy="68322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786DB4E-DBA6-8059-ABF6-DC85C78EBD8A}"/>
              </a:ext>
            </a:extLst>
          </p:cNvPr>
          <p:cNvSpPr/>
          <p:nvPr/>
        </p:nvSpPr>
        <p:spPr>
          <a:xfrm>
            <a:off x="8242300" y="3505200"/>
            <a:ext cx="863600" cy="4572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F7578D-2019-27CB-2DC3-CCFA52B517E7}"/>
              </a:ext>
            </a:extLst>
          </p:cNvPr>
          <p:cNvSpPr/>
          <p:nvPr/>
        </p:nvSpPr>
        <p:spPr>
          <a:xfrm>
            <a:off x="8523778" y="5811467"/>
            <a:ext cx="2379172" cy="69463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BF57D5-505A-6DDE-E544-9F560C8AD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56" y="2392354"/>
            <a:ext cx="7951281" cy="4122887"/>
          </a:xfrm>
          <a:prstGeom prst="rect">
            <a:avLst/>
          </a:prstGeom>
        </p:spPr>
      </p:pic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CDE24266-E37E-2A07-F974-85A3F04015E4}"/>
              </a:ext>
            </a:extLst>
          </p:cNvPr>
          <p:cNvSpPr/>
          <p:nvPr/>
        </p:nvSpPr>
        <p:spPr>
          <a:xfrm>
            <a:off x="1365965" y="2791811"/>
            <a:ext cx="2456033" cy="2070625"/>
          </a:xfrm>
          <a:prstGeom prst="downArrowCallout">
            <a:avLst>
              <a:gd name="adj1" fmla="val 14051"/>
              <a:gd name="adj2" fmla="val 15876"/>
              <a:gd name="adj3" fmla="val 11131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VIEW NAME WITH ASK # AT THE BEGINNING</a:t>
            </a: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B10FEC7F-6C8E-E7BD-6DDA-2BAF04195914}"/>
              </a:ext>
            </a:extLst>
          </p:cNvPr>
          <p:cNvSpPr/>
          <p:nvPr/>
        </p:nvSpPr>
        <p:spPr>
          <a:xfrm>
            <a:off x="2167740" y="4062868"/>
            <a:ext cx="2456033" cy="2070625"/>
          </a:xfrm>
          <a:prstGeom prst="downArrowCallout">
            <a:avLst>
              <a:gd name="adj1" fmla="val 14051"/>
              <a:gd name="adj2" fmla="val 15876"/>
              <a:gd name="adj3" fmla="val 11131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SUB-TYPE RENAMED TO RFI #</a:t>
            </a:r>
          </a:p>
        </p:txBody>
      </p:sp>
    </p:spTree>
    <p:extLst>
      <p:ext uri="{BB962C8B-B14F-4D97-AF65-F5344CB8AC3E}">
        <p14:creationId xmlns:p14="http://schemas.microsoft.com/office/powerpoint/2010/main" val="1775329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7FA8C-7C72-7BB4-86BA-6272DA081F08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E5701-E083-0BE2-7CCC-9C6B24BBB452}"/>
              </a:ext>
            </a:extLst>
          </p:cNvPr>
          <p:cNvSpPr txBox="1"/>
          <p:nvPr/>
        </p:nvSpPr>
        <p:spPr>
          <a:xfrm>
            <a:off x="1943100" y="18669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SK VS Δ (DELTA)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B925A-4E27-0653-AA9A-2F5CDB2DC9A2}"/>
              </a:ext>
            </a:extLst>
          </p:cNvPr>
          <p:cNvSpPr txBox="1"/>
          <p:nvPr/>
        </p:nvSpPr>
        <p:spPr>
          <a:xfrm>
            <a:off x="1943100" y="2495871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DETERMINED BY THE PROJECT MANAGER</a:t>
            </a:r>
          </a:p>
          <a:p>
            <a:r>
              <a:rPr lang="en-US" dirty="0"/>
              <a:t>SCOPE OF ELEMENTS CHANGED</a:t>
            </a:r>
          </a:p>
          <a:p>
            <a:r>
              <a:rPr lang="en-US" dirty="0"/>
              <a:t>SCOPE OF SHEETS AFFECTED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DF0EB-3B0E-3A93-D5DA-DFF876FD8373}"/>
              </a:ext>
            </a:extLst>
          </p:cNvPr>
          <p:cNvSpPr txBox="1"/>
          <p:nvPr/>
        </p:nvSpPr>
        <p:spPr>
          <a:xfrm>
            <a:off x="1943100" y="3575371"/>
            <a:ext cx="467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 OR Δ, </a:t>
            </a:r>
          </a:p>
          <a:p>
            <a:r>
              <a:rPr lang="en-US" dirty="0"/>
              <a:t>FULL SIZE SHEET &amp; SK SHEET ARE PROVIDED TO CA DEPARTMENT (CA COORDINATOR)</a:t>
            </a:r>
          </a:p>
          <a:p>
            <a:endParaRPr lang="en-US" dirty="0"/>
          </a:p>
          <a:p>
            <a:r>
              <a:rPr lang="en-US" dirty="0"/>
              <a:t>USE GROUPS TO MAINTAIN INFORMATION CONSISTENT ON BOTH SIDES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4B5A91-59E1-6220-E694-00BC64AEE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235" y="947265"/>
            <a:ext cx="3630407" cy="2593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8BEE0-CED2-09D8-0C87-4CA40707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084" y="1202771"/>
            <a:ext cx="1440501" cy="22262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123357-5BB0-2360-4B48-4CEB3E8E64A5}"/>
              </a:ext>
            </a:extLst>
          </p:cNvPr>
          <p:cNvSpPr/>
          <p:nvPr/>
        </p:nvSpPr>
        <p:spPr>
          <a:xfrm>
            <a:off x="8989986" y="1866900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32A9D-5273-61D7-CB51-15A30C47E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9275" y="6717506"/>
            <a:ext cx="1028700" cy="5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32A9D-5273-61D7-CB51-15A30C47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462565"/>
            <a:ext cx="9334500" cy="52506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C7FA8C-7C72-7BB4-86BA-6272DA081F08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E5701-E083-0BE2-7CCC-9C6B24BBB452}"/>
              </a:ext>
            </a:extLst>
          </p:cNvPr>
          <p:cNvSpPr txBox="1"/>
          <p:nvPr/>
        </p:nvSpPr>
        <p:spPr>
          <a:xfrm>
            <a:off x="13887450" y="-173355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SK VS Δ (DELTA)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B925A-4E27-0653-AA9A-2F5CDB2DC9A2}"/>
              </a:ext>
            </a:extLst>
          </p:cNvPr>
          <p:cNvSpPr txBox="1"/>
          <p:nvPr/>
        </p:nvSpPr>
        <p:spPr>
          <a:xfrm>
            <a:off x="13887450" y="-1104579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DETERMINED BY THE PROJECT MANAGER</a:t>
            </a:r>
          </a:p>
          <a:p>
            <a:r>
              <a:rPr lang="en-US" dirty="0"/>
              <a:t>SCOPE OF ELEMENTS CHANGED</a:t>
            </a:r>
          </a:p>
          <a:p>
            <a:r>
              <a:rPr lang="en-US" dirty="0"/>
              <a:t>SCOPE OF SHEETS AFFECTED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DF0EB-3B0E-3A93-D5DA-DFF876FD8373}"/>
              </a:ext>
            </a:extLst>
          </p:cNvPr>
          <p:cNvSpPr txBox="1"/>
          <p:nvPr/>
        </p:nvSpPr>
        <p:spPr>
          <a:xfrm>
            <a:off x="13887450" y="-25079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 OR Δ, </a:t>
            </a:r>
          </a:p>
          <a:p>
            <a:r>
              <a:rPr lang="en-US" dirty="0"/>
              <a:t>FULL SIZE SHEET &amp; SK SHEET ARE PROVIDED TO CA DEPARTMENT (CA COORDINATOR)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4B5A91-59E1-6220-E694-00BC64AEE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6585" y="-2653185"/>
            <a:ext cx="3630407" cy="2593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8BEE0-CED2-09D8-0C87-4CA40707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3434" y="-2397679"/>
            <a:ext cx="1440501" cy="22262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123357-5BB0-2360-4B48-4CEB3E8E64A5}"/>
              </a:ext>
            </a:extLst>
          </p:cNvPr>
          <p:cNvSpPr/>
          <p:nvPr/>
        </p:nvSpPr>
        <p:spPr>
          <a:xfrm>
            <a:off x="20934336" y="-1733550"/>
            <a:ext cx="1645920" cy="200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012B27-D840-BB16-AF24-E8D23DA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450" y="7162799"/>
            <a:ext cx="1384171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1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81B646-A143-7B9E-B904-B67A1D8B3E55}"/>
              </a:ext>
            </a:extLst>
          </p:cNvPr>
          <p:cNvSpPr txBox="1">
            <a:spLocks/>
          </p:cNvSpPr>
          <p:nvPr/>
        </p:nvSpPr>
        <p:spPr>
          <a:xfrm>
            <a:off x="3204614" y="1365656"/>
            <a:ext cx="5782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8DEBA2-C4B3-E400-3A41-DBFBE2D39715}"/>
              </a:ext>
            </a:extLst>
          </p:cNvPr>
          <p:cNvSpPr txBox="1">
            <a:spLocks/>
          </p:cNvSpPr>
          <p:nvPr/>
        </p:nvSpPr>
        <p:spPr>
          <a:xfrm>
            <a:off x="3157178" y="2766218"/>
            <a:ext cx="5782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PUT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222708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6B1ED3-B6F3-A639-6153-F31C47CFA0F7}"/>
              </a:ext>
            </a:extLst>
          </p:cNvPr>
          <p:cNvSpPr/>
          <p:nvPr/>
        </p:nvSpPr>
        <p:spPr>
          <a:xfrm>
            <a:off x="371260" y="2241311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97E658-105F-E62B-1E3A-14F6103A1CD2}"/>
              </a:ext>
            </a:extLst>
          </p:cNvPr>
          <p:cNvSpPr/>
          <p:nvPr/>
        </p:nvSpPr>
        <p:spPr>
          <a:xfrm>
            <a:off x="2205036" y="2238846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CE2DB-EAED-C563-9743-AAD761306D94}"/>
              </a:ext>
            </a:extLst>
          </p:cNvPr>
          <p:cNvSpPr/>
          <p:nvPr/>
        </p:nvSpPr>
        <p:spPr>
          <a:xfrm>
            <a:off x="4062147" y="2238846"/>
            <a:ext cx="1645920" cy="818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IN THE DRAWINGS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C1D5D-B202-FD05-BB5D-B182B8AC339E}"/>
              </a:ext>
            </a:extLst>
          </p:cNvPr>
          <p:cNvSpPr/>
          <p:nvPr/>
        </p:nvSpPr>
        <p:spPr>
          <a:xfrm>
            <a:off x="4062147" y="4581797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OFFICIAL RESPONSE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FFF75EF-57C4-230D-9313-B8C569602C6F}"/>
              </a:ext>
            </a:extLst>
          </p:cNvPr>
          <p:cNvSpPr/>
          <p:nvPr/>
        </p:nvSpPr>
        <p:spPr>
          <a:xfrm>
            <a:off x="4823230" y="3152775"/>
            <a:ext cx="123754" cy="13167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36F94546-FD6B-79CB-5BFC-D4E935C948D4}"/>
              </a:ext>
            </a:extLst>
          </p:cNvPr>
          <p:cNvSpPr/>
          <p:nvPr/>
        </p:nvSpPr>
        <p:spPr>
          <a:xfrm rot="16200000">
            <a:off x="1417022" y="2524934"/>
            <a:ext cx="2106326" cy="2883593"/>
          </a:xfrm>
          <a:prstGeom prst="bentArrow">
            <a:avLst>
              <a:gd name="adj1" fmla="val 8297"/>
              <a:gd name="adj2" fmla="val 6763"/>
              <a:gd name="adj3" fmla="val 7009"/>
              <a:gd name="adj4" fmla="val 179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14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0CCE2DB-EAED-C563-9743-AAD761306D94}"/>
              </a:ext>
            </a:extLst>
          </p:cNvPr>
          <p:cNvSpPr/>
          <p:nvPr/>
        </p:nvSpPr>
        <p:spPr>
          <a:xfrm>
            <a:off x="4062147" y="2249201"/>
            <a:ext cx="1645920" cy="818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IN THE DRAWINGS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6B1ED3-B6F3-A639-6153-F31C47CFA0F7}"/>
              </a:ext>
            </a:extLst>
          </p:cNvPr>
          <p:cNvSpPr/>
          <p:nvPr/>
        </p:nvSpPr>
        <p:spPr>
          <a:xfrm>
            <a:off x="371260" y="2241311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97E658-105F-E62B-1E3A-14F6103A1CD2}"/>
              </a:ext>
            </a:extLst>
          </p:cNvPr>
          <p:cNvSpPr/>
          <p:nvPr/>
        </p:nvSpPr>
        <p:spPr>
          <a:xfrm>
            <a:off x="2205036" y="2238846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67B3BF-B791-CF85-55F5-62467D25875D}"/>
              </a:ext>
            </a:extLst>
          </p:cNvPr>
          <p:cNvSpPr/>
          <p:nvPr/>
        </p:nvSpPr>
        <p:spPr>
          <a:xfrm>
            <a:off x="4062147" y="2238846"/>
            <a:ext cx="1645920" cy="8387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NOT IN THE DRAWINGS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64142-2457-711D-016C-A523DDE39895}"/>
              </a:ext>
            </a:extLst>
          </p:cNvPr>
          <p:cNvSpPr/>
          <p:nvPr/>
        </p:nvSpPr>
        <p:spPr>
          <a:xfrm>
            <a:off x="9643597" y="2238846"/>
            <a:ext cx="1645920" cy="1190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 FOLDER</a:t>
            </a:r>
          </a:p>
          <a:p>
            <a:pPr algn="ctr"/>
            <a:r>
              <a:rPr lang="en-US" dirty="0"/>
              <a:t>LOGGED UPLOADED ARCHIVED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CC1D5D-B202-FD05-BB5D-B182B8AC339E}"/>
              </a:ext>
            </a:extLst>
          </p:cNvPr>
          <p:cNvSpPr/>
          <p:nvPr/>
        </p:nvSpPr>
        <p:spPr>
          <a:xfrm>
            <a:off x="4062147" y="4581797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OFFICIAL RESPONSE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D24678-11DE-C687-CA75-38B6ABE12F4F}"/>
              </a:ext>
            </a:extLst>
          </p:cNvPr>
          <p:cNvSpPr/>
          <p:nvPr/>
        </p:nvSpPr>
        <p:spPr>
          <a:xfrm>
            <a:off x="7776369" y="2238846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 COORDINATOR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73F4F1-5D4B-67E2-A9F2-3E8E04795CD0}"/>
              </a:ext>
            </a:extLst>
          </p:cNvPr>
          <p:cNvSpPr/>
          <p:nvPr/>
        </p:nvSpPr>
        <p:spPr>
          <a:xfrm>
            <a:off x="5919258" y="2238846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ISSUE ASK, ASI, DELTA</a:t>
            </a: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F6489A1C-5F5A-23BE-B02E-9D7B85ED3BE5}"/>
              </a:ext>
            </a:extLst>
          </p:cNvPr>
          <p:cNvSpPr/>
          <p:nvPr/>
        </p:nvSpPr>
        <p:spPr>
          <a:xfrm rot="10800000">
            <a:off x="6002606" y="2913568"/>
            <a:ext cx="2709104" cy="2188774"/>
          </a:xfrm>
          <a:prstGeom prst="bentArrow">
            <a:avLst>
              <a:gd name="adj1" fmla="val 8297"/>
              <a:gd name="adj2" fmla="val 7253"/>
              <a:gd name="adj3" fmla="val 9294"/>
              <a:gd name="adj4" fmla="val 179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36F94546-FD6B-79CB-5BFC-D4E935C948D4}"/>
              </a:ext>
            </a:extLst>
          </p:cNvPr>
          <p:cNvSpPr/>
          <p:nvPr/>
        </p:nvSpPr>
        <p:spPr>
          <a:xfrm rot="16200000">
            <a:off x="1417022" y="2524934"/>
            <a:ext cx="2106326" cy="2883593"/>
          </a:xfrm>
          <a:prstGeom prst="bentArrow">
            <a:avLst>
              <a:gd name="adj1" fmla="val 8297"/>
              <a:gd name="adj2" fmla="val 6763"/>
              <a:gd name="adj3" fmla="val 7009"/>
              <a:gd name="adj4" fmla="val 179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98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F27A-5DDE-BACA-0C4B-9F5ADE86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27" y="1898699"/>
            <a:ext cx="5934903" cy="39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852-C761-FA19-4A82-F0D2445D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81" y="2533540"/>
            <a:ext cx="6729204" cy="3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8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F27A-5DDE-BACA-0C4B-9F5ADE86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2073" y="2190137"/>
            <a:ext cx="5934903" cy="39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852-C761-FA19-4A82-F0D2445D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640"/>
          <a:stretch/>
        </p:blipFill>
        <p:spPr>
          <a:xfrm>
            <a:off x="442415" y="1733440"/>
            <a:ext cx="2110285" cy="3600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19E72-97DC-75C9-D86C-61B4C0D8D85B}"/>
              </a:ext>
            </a:extLst>
          </p:cNvPr>
          <p:cNvSpPr txBox="1"/>
          <p:nvPr/>
        </p:nvSpPr>
        <p:spPr>
          <a:xfrm>
            <a:off x="5880100" y="211455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CONSTRUCTION SET:</a:t>
            </a:r>
          </a:p>
          <a:p>
            <a:pPr lvl="1"/>
            <a:r>
              <a:rPr lang="en-US" dirty="0"/>
              <a:t>THE LATEST VERSION OF THE CONSTRUCTION DOCUMENTS USED BY THE CONTRACTOR TO FINISH THE PROJECT.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78918-CC69-3716-9F4D-B0FAF09D0E7F}"/>
              </a:ext>
            </a:extLst>
          </p:cNvPr>
          <p:cNvSpPr txBox="1"/>
          <p:nvPr/>
        </p:nvSpPr>
        <p:spPr>
          <a:xfrm>
            <a:off x="5880100" y="3314879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DELTA PACKAGES</a:t>
            </a:r>
          </a:p>
          <a:p>
            <a:pPr lvl="1"/>
            <a:r>
              <a:rPr lang="en-US" dirty="0"/>
              <a:t>ALL SHEETS PERTAINING TO CHANGES IN THE CONSTRUCTION DOCUMENTS DURING A SET PERIOD AND 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B1259-3F3A-3DBE-F53C-C5B3591B86CA}"/>
              </a:ext>
            </a:extLst>
          </p:cNvPr>
          <p:cNvSpPr txBox="1"/>
          <p:nvPr/>
        </p:nvSpPr>
        <p:spPr>
          <a:xfrm>
            <a:off x="5880100" y="4515208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FIELD REPORTS:</a:t>
            </a:r>
          </a:p>
          <a:p>
            <a:pPr lvl="1"/>
            <a:r>
              <a:rPr lang="en-US" dirty="0"/>
              <a:t>DOCUMENTATION BY ORB OF FIELD CONDITIONS – 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SNAPSHOT IN TIME OF PROJECT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8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F27A-5DDE-BACA-0C4B-9F5ADE86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2073" y="2190137"/>
            <a:ext cx="5934903" cy="39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852-C761-FA19-4A82-F0D2445D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640"/>
          <a:stretch/>
        </p:blipFill>
        <p:spPr>
          <a:xfrm>
            <a:off x="442415" y="1733440"/>
            <a:ext cx="2110285" cy="3600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19E72-97DC-75C9-D86C-61B4C0D8D85B}"/>
              </a:ext>
            </a:extLst>
          </p:cNvPr>
          <p:cNvSpPr txBox="1"/>
          <p:nvPr/>
        </p:nvSpPr>
        <p:spPr>
          <a:xfrm>
            <a:off x="5880100" y="211455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RFI’s:</a:t>
            </a:r>
          </a:p>
          <a:p>
            <a:pPr lvl="1"/>
            <a:r>
              <a:rPr lang="en-US" dirty="0"/>
              <a:t>REQUEST FOR INFORMATION - WHEN INFORMATION IS NOT READILY AVAILABLE OR CONTRADICTORY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78918-CC69-3716-9F4D-B0FAF09D0E7F}"/>
              </a:ext>
            </a:extLst>
          </p:cNvPr>
          <p:cNvSpPr txBox="1"/>
          <p:nvPr/>
        </p:nvSpPr>
        <p:spPr>
          <a:xfrm>
            <a:off x="5880100" y="3314879"/>
            <a:ext cx="467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SK’s: (ASK)</a:t>
            </a:r>
          </a:p>
          <a:p>
            <a:pPr lvl="1"/>
            <a:r>
              <a:rPr lang="en-US" dirty="0"/>
              <a:t>ARCHITECTURAL SKETCH INTENDED TO CLARIFY, CORRECT OR SOLVE FIELD ISSUES NOT STATED IN THE CONSTRUCTION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B1259-3F3A-3DBE-F53C-C5B3591B86CA}"/>
              </a:ext>
            </a:extLst>
          </p:cNvPr>
          <p:cNvSpPr txBox="1"/>
          <p:nvPr/>
        </p:nvSpPr>
        <p:spPr>
          <a:xfrm>
            <a:off x="5880100" y="4792565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SUBMITTALS: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PROVIDED BY THE CONTRACTOR TO ORB FOR AN APPROVAL OF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94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19E72-97DC-75C9-D86C-61B4C0D8D85B}"/>
              </a:ext>
            </a:extLst>
          </p:cNvPr>
          <p:cNvSpPr txBox="1"/>
          <p:nvPr/>
        </p:nvSpPr>
        <p:spPr>
          <a:xfrm>
            <a:off x="3759200" y="2820094"/>
            <a:ext cx="46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RFI PROCESS AT ORB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78918-CC69-3716-9F4D-B0FAF09D0E7F}"/>
              </a:ext>
            </a:extLst>
          </p:cNvPr>
          <p:cNvSpPr txBox="1"/>
          <p:nvPr/>
        </p:nvSpPr>
        <p:spPr>
          <a:xfrm>
            <a:off x="5880100" y="7639229"/>
            <a:ext cx="467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SK’s: (ASK)</a:t>
            </a:r>
          </a:p>
          <a:p>
            <a:pPr lvl="1"/>
            <a:r>
              <a:rPr lang="en-US" dirty="0"/>
              <a:t>ARCHITECTURAL SKETCH INTENDED TO CLARIFY, CORRECT OR SOLVE FIELD ISSUES NOT STATED IN THE CONSTRUCTION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B1259-3F3A-3DBE-F53C-C5B3591B86CA}"/>
              </a:ext>
            </a:extLst>
          </p:cNvPr>
          <p:cNvSpPr txBox="1"/>
          <p:nvPr/>
        </p:nvSpPr>
        <p:spPr>
          <a:xfrm>
            <a:off x="5880100" y="901214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SUBMITTALS: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PROVIDED BY THE CONTRACTOR TO ORB FOR AN APPROVAL OF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3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FE38E-09AF-635C-AFDC-ACCC16EC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80" y="544966"/>
            <a:ext cx="7130109" cy="58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5667</TotalTime>
  <Words>735</Words>
  <Application>Microsoft Office PowerPoint</Application>
  <PresentationFormat>Widescreen</PresentationFormat>
  <Paragraphs>164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Stencil Std</vt:lpstr>
      <vt:lpstr>Office Theme</vt:lpstr>
      <vt:lpstr>CONSTRUCTION ADMINISTRATION</vt:lpstr>
      <vt:lpstr>CONSTRUCTION ADMINISTRATION</vt:lpstr>
      <vt:lpstr>CONSTRUCTION ADMINISTRATION</vt:lpstr>
      <vt:lpstr>CONSTRUCTION ADMINISTRATION</vt:lpstr>
      <vt:lpstr>CONSTRUCTION ADMINISTRATION</vt:lpstr>
      <vt:lpstr>CONSTRUCTION ADMINISTRATION</vt:lpstr>
      <vt:lpstr>CONSTRUCTION ADMINISTRATION</vt:lpstr>
      <vt:lpstr>CONSTRUCTION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Andres Fernandez</cp:lastModifiedBy>
  <cp:revision>114</cp:revision>
  <cp:lastPrinted>2022-11-20T04:28:42Z</cp:lastPrinted>
  <dcterms:created xsi:type="dcterms:W3CDTF">2022-11-15T03:56:20Z</dcterms:created>
  <dcterms:modified xsi:type="dcterms:W3CDTF">2023-11-07T20:53:56Z</dcterms:modified>
</cp:coreProperties>
</file>